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notesMasterIdLst>
    <p:notesMasterId r:id="rId58"/>
  </p:notesMasterIdLst>
  <p:sldIdLst>
    <p:sldId id="691" r:id="rId2"/>
    <p:sldId id="763" r:id="rId3"/>
    <p:sldId id="693" r:id="rId4"/>
    <p:sldId id="694" r:id="rId5"/>
    <p:sldId id="727" r:id="rId6"/>
    <p:sldId id="870" r:id="rId7"/>
    <p:sldId id="871" r:id="rId8"/>
    <p:sldId id="872" r:id="rId9"/>
    <p:sldId id="873" r:id="rId10"/>
    <p:sldId id="874" r:id="rId11"/>
    <p:sldId id="875" r:id="rId12"/>
    <p:sldId id="876" r:id="rId13"/>
    <p:sldId id="799" r:id="rId14"/>
    <p:sldId id="847" r:id="rId15"/>
    <p:sldId id="848" r:id="rId16"/>
    <p:sldId id="849" r:id="rId17"/>
    <p:sldId id="707" r:id="rId18"/>
    <p:sldId id="757" r:id="rId19"/>
    <p:sldId id="863" r:id="rId20"/>
    <p:sldId id="864" r:id="rId21"/>
    <p:sldId id="865" r:id="rId22"/>
    <p:sldId id="866" r:id="rId23"/>
    <p:sldId id="867" r:id="rId24"/>
    <p:sldId id="868" r:id="rId25"/>
    <p:sldId id="869" r:id="rId26"/>
    <p:sldId id="800" r:id="rId27"/>
    <p:sldId id="850" r:id="rId28"/>
    <p:sldId id="851" r:id="rId29"/>
    <p:sldId id="852" r:id="rId30"/>
    <p:sldId id="718" r:id="rId31"/>
    <p:sldId id="801" r:id="rId32"/>
    <p:sldId id="856" r:id="rId33"/>
    <p:sldId id="857" r:id="rId34"/>
    <p:sldId id="858" r:id="rId35"/>
    <p:sldId id="859" r:id="rId36"/>
    <p:sldId id="860" r:id="rId37"/>
    <p:sldId id="861" r:id="rId38"/>
    <p:sldId id="862" r:id="rId39"/>
    <p:sldId id="846" r:id="rId40"/>
    <p:sldId id="853" r:id="rId41"/>
    <p:sldId id="854" r:id="rId42"/>
    <p:sldId id="855" r:id="rId43"/>
    <p:sldId id="832" r:id="rId44"/>
    <p:sldId id="833" r:id="rId45"/>
    <p:sldId id="834" r:id="rId46"/>
    <p:sldId id="835" r:id="rId47"/>
    <p:sldId id="836" r:id="rId48"/>
    <p:sldId id="837" r:id="rId49"/>
    <p:sldId id="838" r:id="rId50"/>
    <p:sldId id="839" r:id="rId51"/>
    <p:sldId id="840" r:id="rId52"/>
    <p:sldId id="841" r:id="rId53"/>
    <p:sldId id="842" r:id="rId54"/>
    <p:sldId id="843" r:id="rId55"/>
    <p:sldId id="759" r:id="rId56"/>
    <p:sldId id="761" r:id="rId57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00"/>
    <a:srgbClr val="008000"/>
    <a:srgbClr val="339933"/>
    <a:srgbClr val="00FF00"/>
    <a:srgbClr val="003300"/>
    <a:srgbClr val="333300"/>
    <a:srgbClr val="000000"/>
    <a:srgbClr val="800000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5" autoAdjust="0"/>
    <p:restoredTop sz="99813" autoAdjust="0"/>
  </p:normalViewPr>
  <p:slideViewPr>
    <p:cSldViewPr>
      <p:cViewPr varScale="1">
        <p:scale>
          <a:sx n="78" d="100"/>
          <a:sy n="78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Staniszewski" userId="99ac9cd1e8444c9a" providerId="LiveId" clId="{BB0A2B78-7593-4C2B-90A3-784CFFA63155}"/>
    <pc:docChg chg="modSld">
      <pc:chgData name="Michał Staniszewski" userId="99ac9cd1e8444c9a" providerId="LiveId" clId="{BB0A2B78-7593-4C2B-90A3-784CFFA63155}" dt="2019-11-13T11:40:51.856" v="6" actId="6549"/>
      <pc:docMkLst>
        <pc:docMk/>
      </pc:docMkLst>
      <pc:sldChg chg="modSp">
        <pc:chgData name="Michał Staniszewski" userId="99ac9cd1e8444c9a" providerId="LiveId" clId="{BB0A2B78-7593-4C2B-90A3-784CFFA63155}" dt="2019-11-13T11:40:51.856" v="6" actId="6549"/>
        <pc:sldMkLst>
          <pc:docMk/>
          <pc:sldMk cId="1302500409" sldId="834"/>
        </pc:sldMkLst>
        <pc:spChg chg="mod">
          <ac:chgData name="Michał Staniszewski" userId="99ac9cd1e8444c9a" providerId="LiveId" clId="{BB0A2B78-7593-4C2B-90A3-784CFFA63155}" dt="2019-11-13T11:40:51.856" v="6" actId="6549"/>
          <ac:spMkLst>
            <pc:docMk/>
            <pc:sldMk cId="1302500409" sldId="834"/>
            <ac:spMk id="3" creationId="{00000000-0000-0000-0000-000000000000}"/>
          </ac:spMkLst>
        </pc:spChg>
      </pc:sldChg>
    </pc:docChg>
  </pc:docChgLst>
  <pc:docChgLst>
    <pc:chgData name="Michał Staniszewski" userId="99ac9cd1e8444c9a" providerId="LiveId" clId="{B94B93F6-8D1B-4F45-8390-A18A067FBF89}"/>
    <pc:docChg chg="modSld">
      <pc:chgData name="Michał Staniszewski" userId="99ac9cd1e8444c9a" providerId="LiveId" clId="{B94B93F6-8D1B-4F45-8390-A18A067FBF89}" dt="2021-10-21T08:01:32.800" v="0" actId="20577"/>
      <pc:docMkLst>
        <pc:docMk/>
      </pc:docMkLst>
      <pc:sldChg chg="modSp mod">
        <pc:chgData name="Michał Staniszewski" userId="99ac9cd1e8444c9a" providerId="LiveId" clId="{B94B93F6-8D1B-4F45-8390-A18A067FBF89}" dt="2021-10-21T08:01:32.800" v="0" actId="20577"/>
        <pc:sldMkLst>
          <pc:docMk/>
          <pc:sldMk cId="1568109716" sldId="691"/>
        </pc:sldMkLst>
        <pc:spChg chg="mod">
          <ac:chgData name="Michał Staniszewski" userId="99ac9cd1e8444c9a" providerId="LiveId" clId="{B94B93F6-8D1B-4F45-8390-A18A067FBF89}" dt="2021-10-21T08:01:32.800" v="0" actId="20577"/>
          <ac:spMkLst>
            <pc:docMk/>
            <pc:sldMk cId="1568109716" sldId="691"/>
            <ac:spMk id="13209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B535E1-D7A4-44B5-A4C4-9B57EE09CD00}" type="datetimeFigureOut">
              <a:rPr lang="pl-PL"/>
              <a:pPr>
                <a:defRPr/>
              </a:pPr>
              <a:t>2022-04-25</a:t>
            </a:fld>
            <a:endParaRPr lang="pl-PL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7F4629-4C20-4054-81D8-C1AAD561F82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862934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69982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86091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94713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951335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865185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474095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98378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6115475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5001227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5194015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48114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1567310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5224013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5868982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1957956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1704282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851296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0163006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0039334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376160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889718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4018072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9419932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948151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5902282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6982864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1500101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10380741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10036702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8621556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68396161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0435170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2825582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95904782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83260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74744419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40369223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30059070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80635962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00834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042368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74764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35043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92DC-DF20-4375-BBE5-9C68260AF4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F430-B0AC-4EB4-BAAB-3F1BA6598CF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477F-ABEA-4FDB-A839-CBDF4C4DCE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80F8-911B-4DE5-B067-1AA9242629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5CBC-06E0-4033-9A5F-9FD4BF4D67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C33C-1C10-4027-ADD4-25A6392599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D919-7531-4417-987F-67ED766E8A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A8DE-1EEF-434C-BC25-40475A82F7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0247-345F-457E-8319-A9F0D12EA5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1087-3607-478B-B74B-FDE7DD2BA1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D6EC5-7D0C-4F30-9015-440265DE64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71DDC5-3820-4806-9574-CC5407F17B7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2276872"/>
            <a:ext cx="7740352" cy="129584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rgbClr val="009900"/>
                </a:solidFill>
                <a:latin typeface="Gill Sans MT" panose="020B0502020104020203" pitchFamily="34" charset="-18"/>
              </a:rPr>
              <a:t>Laureaci XVIII Konkursu</a:t>
            </a:r>
            <a: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475656" y="3904020"/>
            <a:ext cx="7668344" cy="538609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  </a:t>
            </a:r>
          </a:p>
          <a:p>
            <a:endParaRPr lang="pl-PL" sz="9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131840" y="6330806"/>
            <a:ext cx="28803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>
                <a:solidFill>
                  <a:srgbClr val="003300"/>
                </a:solidFill>
                <a:latin typeface="Gill Sans MT" panose="020B0502020104020203" pitchFamily="34" charset="-18"/>
              </a:rPr>
              <a:t>Warszawa, data 15 listopada 2021r</a:t>
            </a:r>
            <a:endParaRPr lang="pl-PL" sz="1500" dirty="0">
              <a:solidFill>
                <a:srgbClr val="339933"/>
              </a:solidFill>
              <a:latin typeface="Gill Sans MT" panose="020B0502020104020203" pitchFamily="34" charset="-18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2736304" cy="944527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4581128"/>
            <a:ext cx="5722937" cy="64807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000" dirty="0">
              <a:solidFill>
                <a:schemeClr val="tx1"/>
              </a:solidFill>
              <a:latin typeface="Gill Sans MT" pitchFamily="34" charset="-1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600" dirty="0">
                <a:solidFill>
                  <a:srgbClr val="003300"/>
                </a:solidFill>
                <a:latin typeface="Gill Sans MT" pitchFamily="34" charset="-18"/>
              </a:rPr>
              <a:t>Prof.  </a:t>
            </a:r>
            <a:r>
              <a:rPr lang="pl-PL" altLang="pl-PL" sz="1600" dirty="0" err="1">
                <a:solidFill>
                  <a:srgbClr val="003300"/>
                </a:solidFill>
                <a:latin typeface="Gill Sans MT" pitchFamily="34" charset="-18"/>
              </a:rPr>
              <a:t>nzw</a:t>
            </a:r>
            <a:r>
              <a:rPr lang="pl-PL" altLang="pl-PL" sz="1600" dirty="0">
                <a:solidFill>
                  <a:srgbClr val="003300"/>
                </a:solidFill>
                <a:latin typeface="Gill Sans MT" pitchFamily="34" charset="-18"/>
              </a:rPr>
              <a:t>. dr hab. Eugeniusz Sobczak 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600" dirty="0">
                <a:solidFill>
                  <a:srgbClr val="003300"/>
                </a:solidFill>
                <a:latin typeface="Gill Sans MT" pitchFamily="34" charset="-18"/>
              </a:rPr>
              <a:t>mgr Michał Staniszewski</a:t>
            </a:r>
          </a:p>
        </p:txBody>
      </p:sp>
    </p:spTree>
    <p:extLst>
      <p:ext uri="{BB962C8B-B14F-4D97-AF65-F5344CB8AC3E}">
        <p14:creationId xmlns="" xmlns:p14="http://schemas.microsoft.com/office/powerpoint/2010/main" val="156810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912031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31,33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192,76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316,01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43,01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65,29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59,70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133,25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801,58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810,64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-70,88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-18,09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-19,15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435,66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1 476,52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1 609,27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Legnickie Pole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legnicki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074335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434800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131,28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410,76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45,09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47,43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63,71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66,04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359,77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781,90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832,17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-42,30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119,19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124,06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64,96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617,80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1 376,75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1 737,30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Baranów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kępiński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800115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172678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45,93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112,76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124,48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17,71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14,25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63,67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912,77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1 258,04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1 250,53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-71,99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-22,66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59,47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71,53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1 179,52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1 786,43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1 799,70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Puchaczów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łęczyński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18636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770982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322863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352,00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64,54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65,44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828,39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1 029,60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1 071,71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-32,19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-6,41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-9,03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161,73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217,60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222,50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69,74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62,52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1 388,97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2 039,80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1 976,54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Tarnowo Podgórne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poznański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074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573527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134,18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542,17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446,09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36,92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386,79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1 106,11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1 359,98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186,58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196,58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882,14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2 251,07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2 398,28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Kobierzyce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wrocławski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92250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7527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1 478,96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1 599,87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1 884,37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64,23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39,11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41,81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90,27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89,42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4 579,99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2 555,01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2 442,35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-69,13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-15,15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-16,36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78,30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94,24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6 495,69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4 706,17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4 878,49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Kleszczów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bełchatowski  </a:t>
              </a:r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127593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  <a:t>GMINY MIEJSKO - WIEJSKIE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177927638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MIEJSKO-WIEJSKA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3450142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9143186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60,45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61,67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186,02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412,90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430,78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-86,58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88,74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149,75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155,85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22,78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68,33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516,49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1 185,31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1 211,84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Kąty Wrocławskie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wrocławski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85071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3" cy="4896544"/>
          </a:xfrm>
        </p:spPr>
        <p:txBody>
          <a:bodyPr rtlCol="0">
            <a:normAutofit lnSpcReduction="10000"/>
          </a:bodyPr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1. wydatki majątkowe inwestycyjne per capita</a:t>
            </a:r>
          </a:p>
          <a:p>
            <a:pPr marL="355600" indent="-35560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2. procent wydatków majątkowych inwestycyjnych w budżecie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3. wydatki na transport i łączność per capita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4. procent wydatków na transport i łączność w wydatkach budżetu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5. procent dochodów własnych w dochodach budżetu gminy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6. liczba podmiotów gospodarczych na 1000 mieszkańców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podmiot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7. liczba osób pracujących na 1000 mieszkańców,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pracującą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8. liczba osób bezrobotnych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bezrobotną przyznano minus jeden punkt;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94739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577782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19,94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318,86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9,50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31,84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77,90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166,72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196,84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190,37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-97,29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-31,15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-35,01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258,98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279,45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284,93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98,68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761,45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944,79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1 230,74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Międzyzdroje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kamieński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537768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794108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133,75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343,91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207,06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356,82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346,53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-92,90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-13,99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-21,57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124,53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128,61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132,55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611,83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1 010,73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1 238,16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Września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wrzesiński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525575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124650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67,52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234,75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562,19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562,77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-56,07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-7,51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-11,36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162,78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168,79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74,32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73,77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685,32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1 412,44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1 250,15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Ożarów Mazowiecki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warszawski zachodni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041654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193105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178,90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210,55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393,52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46,76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23,71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112,65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203,44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181,52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-127,24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-51,05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-55,09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176,27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265,35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292,21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99,62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91,23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92,89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814,29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1 050,71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1 256,68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Dziwnów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kamieński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898309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220795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60,85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62,52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257,29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527,38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545,53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-66,74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-10,23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105,09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135,64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137,81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1 319,46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1 295,95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Błonie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warszawski zachodni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911834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177285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391,68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53,24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46,03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183,77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420,68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470,78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126,18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132,36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25,75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596,89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1 397,00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1 384,68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Niepołomice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wielicki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781579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MIEJSKO-WIEJSKA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1266959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626454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38,11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262,52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335,45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29,06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36,79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38,66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207,79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545,79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549,14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75,95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95,06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94,77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-2,45</a:t>
                      </a:r>
                      <a:endParaRPr lang="pl-PL" sz="11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-2,75</a:t>
                      </a:r>
                      <a:endParaRPr lang="pl-PL" sz="11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-1,93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596,37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1 347,10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1 423,68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Zbąszynek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świebodziński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16474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675256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203,17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230,55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27,16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27,94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53,69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68,18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68,94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161,74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889,39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887,94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-85,52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-14,48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-15,22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77,96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102,98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106,85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28,67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49,39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45,79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428,45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1 526,96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1 553,01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Stryków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zgierski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97316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842001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76,37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74,67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776,76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959,21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966,90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86,59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88,25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1 329,99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1 817,34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1 785,85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Polkowice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polkowicki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228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3" cy="489654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9. napływ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10. odpływ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minus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11. liczba absolwentów szkół ponadgimnazjalnych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absolwenta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12. procent radnych z wyższym wykształceniem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radnego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13. </a:t>
            </a: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procent ludności objętej wodociągami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14. procent ludności objętej kanalizacją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  <a:endParaRPr lang="pl-PL" altLang="pl-PL" sz="2000" dirty="0">
              <a:solidFill>
                <a:schemeClr val="bg1">
                  <a:lumMod val="65000"/>
                </a:schemeClr>
              </a:solidFill>
              <a:latin typeface="Gill Sans MT" panose="020B0502020104020203" pitchFamily="34" charset="-18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15. procent ludności objętej oczyszczalnią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za każdy procent przyznano jeden punkt.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560982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  <a:t>GMINY  MIEJSKIE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51935923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33043409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971731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223,26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328,60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36,44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47,85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47,72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43,22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254,51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315,78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333,65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-110,25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-41,16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-47,21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119,65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122,83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-2,70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-2,13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-2,74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716,13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1 095,69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1 222,07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Płońsk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płoński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2321161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0916432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23,54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106,48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186,02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58,95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502,51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485,11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-76,33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-21,50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-28,23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107,70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111,76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-3,52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-3,86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-3,61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804,08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1 155,37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1 222,08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Mielec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mielecki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591611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08105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264,81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268,60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40,47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35,17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71,17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68,30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207,49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283,00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334,84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-93,89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-17,42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-22,05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180,79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195,19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197,87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80,43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95,58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95,68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92,96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93,96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730,44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1 180,89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1 224,79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Szczawno Zdrój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wałbrzyski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5571690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2377717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41,02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183,84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212,76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22,91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28,95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29,06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53,86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44,28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44,60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414,65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504,75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514,57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-95,21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-30,80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91,85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123,27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129,22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-6,33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-6,97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88,27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845,33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1 220,40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1 263,32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Limanowa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limanowski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5828675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151241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65,67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180,31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498,48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22,39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44,56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73,27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65,36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182,92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130,07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126,55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-29,78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-5,20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-8,95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202,95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211,50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219,42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-3,38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91,91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93,21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726,46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950,37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1 303,96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Podkowa Leśna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grodziski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2550913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5231513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81,15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221,65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148,85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144,31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-109,03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-37,21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-46,88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323,24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355,18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359,50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-8,75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1 003,46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1 511,80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1 316,14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Łeba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lęborski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670294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567983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32,78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70,60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43,43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24,89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8,75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48,24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46,39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741,85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760,48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-89,41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-24,82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-23,76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84,44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108,62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111,95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-5,59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745,96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1 336,78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1 318,74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Złotów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złotowski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965353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343330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  <a:t>GMINY  WIEJSKIE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198772815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268261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278,80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446,74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448,91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-26,44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-30,10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109,35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112,84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116,22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-1,08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-8,35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-0,86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806,68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1 570,03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1 349,02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Wysokie Mazowieckie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wysokomazowiecki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6464932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437161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40,89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151,50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253,47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29,92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27,25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37,17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46,17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440,78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632,04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628,15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-69,71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-25,86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-34,06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126,77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147,45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150,04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-3,80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-5,94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-4,53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68,89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95,91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99,13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945,46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1 338,60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1 449,83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Sucha Beskidzka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suski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0723227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861579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370,76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170,92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19,50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67,39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73,49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-96,42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-21,66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-28,08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187,35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840,26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862,05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-3,03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-2,84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-3,79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89,37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715,44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1 954,99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1 727,42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Karpacz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karkonoski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378022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  <a:t>MIASTO </a:t>
            </a:r>
            <a:b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</a:br>
            <a: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  <a:t>NA PRAWACH POWIATU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1745157047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0849363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73,86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66,50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365,63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361,98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-39,57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-13,49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178,58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243,57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248,48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1 054,94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1 384,44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1 355,51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Sopot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0882553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87344013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30,81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28,11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61,45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471,46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468,22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-39,50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-12,71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-20,15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135,18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188,57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195,95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1 390,53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1 364,17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Kraków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3025004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18495801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92,46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225,86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247,32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29,23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282,22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451,77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449,65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-10,00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-14,88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149,44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190,91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198,65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967,72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1 354,98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1 373,11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Wrocław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9241424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936819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315,17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327,86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52,83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50,46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464,96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462,62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-51,81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-10,72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-16,68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138,21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154,39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159,49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-1,80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-2,23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-1,95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917,00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1 376,01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1 382,45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Bielsko-Biała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074189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259158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63,84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472,57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465,52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-38,13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-6,99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-13,21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152,04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215,82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223,20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-2,64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-3,17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-3,24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1 080,38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1 520,13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1 479,01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Poznań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9144224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594808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52,41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220,08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438,76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20,18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44,19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33,93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36,95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39,62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500,23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487,05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-15,01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106,30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121,71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125,26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-5,25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-1,62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-4,31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1 064,71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1 279,67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1 502,78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Krosno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0357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 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5087326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428207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417,00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416,66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352,53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466,68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449,21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-17,42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-23,28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146,20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169,72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173,26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937,32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1 530,83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1 510,49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Opole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8982747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677108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MIASTO NA PRAWACH POWIATU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5768263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600639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130,78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269,74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306,08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63,25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445,77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586,93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588,37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-51,93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-7,63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-13,07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129,01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165,52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171,23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-3,60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-2,37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-1,26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1 105,03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1 499,68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1 536,70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Katowice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6950638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5078780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390,89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372,70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37,40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33,06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71,96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67,94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413,52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548,47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538,88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-37,02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-9,70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-13,60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162,74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254,84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264,91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48,75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1 153,72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1 697,41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1 664,83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Warszawa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468305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5934692"/>
              </p:ext>
            </p:extLst>
          </p:nvPr>
        </p:nvGraphicFramePr>
        <p:xfrm>
          <a:off x="395536" y="1700808"/>
          <a:ext cx="8280919" cy="496855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82,83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984,48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1 645,29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43,63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211,04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199,59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-81,21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-12,11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-17,44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159,66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159,24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161,16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-3,76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807,27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1 851,09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2 511,19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100" b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b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</a:t>
              </a:r>
              <a:r>
                <a:rPr lang="pl-PL" sz="240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: Świnoujście</a:t>
              </a:r>
              <a:endParaRPr lang="pl-PL" sz="24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8809827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3429000"/>
            <a:ext cx="7704856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b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547664" y="4653136"/>
            <a:ext cx="7596336" cy="75405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pl-PL" sz="1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endParaRPr lang="pl-PL" sz="2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endParaRPr lang="pl-PL" sz="1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34501424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914" t="33955" r="26470" b="50000"/>
          <a:stretch/>
        </p:blipFill>
        <p:spPr bwMode="auto">
          <a:xfrm>
            <a:off x="1619672" y="2917274"/>
            <a:ext cx="6196404" cy="102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2808312" cy="9693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420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5182187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244,11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179,11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37,74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26,19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55,68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408,63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493,76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516,74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-37,18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124,39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179,43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183,80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39,67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91,93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93,79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902,62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1 377,95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1 314,97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Komorniki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poznański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6733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226551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100,81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238,41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323,93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41,40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40,92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budżetu (FIR)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58,34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644,87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604,72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-16,22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-20,32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101,12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123,21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127,80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5,23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56,79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585,21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1 368,05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1 422,55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Ożarowice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tarnogórski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525758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8758348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303,04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104,18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351,16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87,99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83,75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81,58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273,10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-120,50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-19,16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-25,70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315,77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375,71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379,02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96,19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96,34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99,69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94,46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94,08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1 154,72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1 189,49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1 438,19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b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 b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b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</a:t>
              </a:r>
              <a:r>
                <a:rPr lang="pl-PL" sz="2400" dirty="0" err="1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Rewal</a:t>
              </a:r>
              <a:endParaRPr lang="pl-PL" sz="24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gryficki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44528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4232411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661,65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480,89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478,66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-27,91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-3,76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-9,29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161,22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237,02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241,84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42,81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61,77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60,30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877,10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1 835,23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1 463,67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Suchy Las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poznański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9210146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24812</TotalTime>
  <Words>5897</Words>
  <Application>Microsoft Office PowerPoint</Application>
  <PresentationFormat>Pokaz na ekranie (4:3)</PresentationFormat>
  <Paragraphs>2766</Paragraphs>
  <Slides>56</Slides>
  <Notes>53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56</vt:i4>
      </vt:variant>
    </vt:vector>
  </HeadingPairs>
  <TitlesOfParts>
    <vt:vector size="57" baseType="lpstr">
      <vt:lpstr>Motyw pakietu Office</vt:lpstr>
      <vt:lpstr>Laureaci XVIII Konkursu ZRÓWNOWAŻONEGO ROZWOJU JEDNOSTEK SAMORZĄDU TERYTORIALNEGO  EDYCJA 2020 </vt:lpstr>
      <vt:lpstr>WSKAŹNIKI</vt:lpstr>
      <vt:lpstr>WSKAŹNIKI</vt:lpstr>
      <vt:lpstr>GMINY  WIEJSKIE</vt:lpstr>
      <vt:lpstr>LAUREACI RANKINGU ZRÓWNOWAŻONEGO ROZWOJU JEDNOSTEK SAMORZĄDU TERYTORIALNEGO  EDYCJA 2019  </vt:lpstr>
      <vt:lpstr>Slajd 6</vt:lpstr>
      <vt:lpstr>Slajd 7</vt:lpstr>
      <vt:lpstr>Slajd 8</vt:lpstr>
      <vt:lpstr>Slajd 9</vt:lpstr>
      <vt:lpstr>Slajd 10</vt:lpstr>
      <vt:lpstr>Slajd 11</vt:lpstr>
      <vt:lpstr>Slajd 12</vt:lpstr>
      <vt:lpstr>LAUREACI RANKINGU ZRÓWNOWAŻONEGO ROZWOJU JEDNOSTEK SAMORZĄDU TERYTORIALNEGO  EDYCJA 2019  </vt:lpstr>
      <vt:lpstr>Slajd 14</vt:lpstr>
      <vt:lpstr>Slajd 15</vt:lpstr>
      <vt:lpstr>Slajd 16</vt:lpstr>
      <vt:lpstr>GMINY MIEJSKO - WIEJSKIE</vt:lpstr>
      <vt:lpstr>LAUREACI RANKINGU ZRÓWNOWAŻONEGO ROZWOJU JEDNOSTEK SAMORZĄDU TERYTORIALNEGO  EDYCJA 2019  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LAUREACI RANKINGU ZRÓWNOWAŻONEGO ROZWOJU JEDNOSTEK SAMORZĄDU TERYTORIALNEGO  EDYCJA 2019  </vt:lpstr>
      <vt:lpstr>Slajd 27</vt:lpstr>
      <vt:lpstr>Slajd 28</vt:lpstr>
      <vt:lpstr>Slajd 29</vt:lpstr>
      <vt:lpstr>GMINY  MIEJSKIE</vt:lpstr>
      <vt:lpstr>LAUREACI RANKINGU ZRÓWNOWAŻONEGO ROZWOJU JEDNOSTEK SAMORZĄDU TERYTORIALNEGO  EDYCJA 2020  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LAUREACI RANKINGU ZRÓWNOWAŻONEGO ROZWOJU JEDNOSTEK SAMORZĄDU TERYTORIALNEGO  EDYCJA 2019  </vt:lpstr>
      <vt:lpstr>Slajd 40</vt:lpstr>
      <vt:lpstr>Slajd 41</vt:lpstr>
      <vt:lpstr>Slajd 42</vt:lpstr>
      <vt:lpstr>MIASTO  NA PRAWACH POWIATU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LAUREACI RANKINGU ZRÓWNOWAŻONEGO ROZWOJU JEDNOSTEK SAMORZĄDU TERYTORIALNEGO  EDYCJA 2019  </vt:lpstr>
      <vt:lpstr>Slajd 52</vt:lpstr>
      <vt:lpstr>Slajd 53</vt:lpstr>
      <vt:lpstr>Slajd 54</vt:lpstr>
      <vt:lpstr>LAUREACI RANKINGU ZRÓWNOWAŻONEGO ROZWOJU JEDNOSTEK SAMORZĄDU TERYTORIALNEGO  EDYCJA 2019  </vt:lpstr>
      <vt:lpstr>Slajd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jim</dc:creator>
  <cp:lastModifiedBy>Sobczak</cp:lastModifiedBy>
  <cp:revision>1252</cp:revision>
  <dcterms:created xsi:type="dcterms:W3CDTF">2005-12-07T16:22:50Z</dcterms:created>
  <dcterms:modified xsi:type="dcterms:W3CDTF">2022-04-25T19:39:00Z</dcterms:modified>
</cp:coreProperties>
</file>